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7" r:id="rId5"/>
    <p:sldId id="324" r:id="rId6"/>
    <p:sldId id="323" r:id="rId7"/>
    <p:sldId id="322" r:id="rId8"/>
    <p:sldId id="291" r:id="rId9"/>
    <p:sldId id="325" r:id="rId10"/>
    <p:sldId id="326" r:id="rId11"/>
    <p:sldId id="327" r:id="rId12"/>
    <p:sldId id="329" r:id="rId13"/>
    <p:sldId id="328" r:id="rId14"/>
    <p:sldId id="330" r:id="rId15"/>
    <p:sldId id="364" r:id="rId16"/>
    <p:sldId id="365" r:id="rId17"/>
    <p:sldId id="331" r:id="rId18"/>
    <p:sldId id="366" r:id="rId19"/>
    <p:sldId id="332" r:id="rId20"/>
    <p:sldId id="367" r:id="rId21"/>
    <p:sldId id="368" r:id="rId22"/>
    <p:sldId id="333" r:id="rId23"/>
    <p:sldId id="334" r:id="rId24"/>
    <p:sldId id="335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4182" autoAdjust="0"/>
  </p:normalViewPr>
  <p:slideViewPr>
    <p:cSldViewPr snapToGrid="0">
      <p:cViewPr varScale="1">
        <p:scale>
          <a:sx n="161" d="100"/>
          <a:sy n="161" d="100"/>
        </p:scale>
        <p:origin x="15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1614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4894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120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091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7910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6076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5363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79268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8787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7365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505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58428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024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4278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7836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0761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2238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0757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6127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731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8819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299626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635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Naive Bayes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7541C1-E8BE-480B-B615-D93D9028D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0" y="311774"/>
            <a:ext cx="11860180" cy="56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7" name="Picture 6" descr="A close-up of a coin&#10;&#10;Description automatically generated">
            <a:extLst>
              <a:ext uri="{FF2B5EF4-FFF2-40B4-BE49-F238E27FC236}">
                <a16:creationId xmlns:a16="http://schemas.microsoft.com/office/drawing/2014/main" id="{398FFF9E-E899-8030-1660-76ECC7B39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74" y="226141"/>
            <a:ext cx="10470451" cy="56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B4239-708D-2EC4-7333-B8F1E8AE139B}"/>
              </a:ext>
            </a:extLst>
          </p:cNvPr>
          <p:cNvSpPr txBox="1"/>
          <p:nvPr/>
        </p:nvSpPr>
        <p:spPr>
          <a:xfrm>
            <a:off x="459204" y="1539220"/>
            <a:ext cx="112735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Bayes Theorem </a:t>
            </a:r>
            <a:r>
              <a:rPr lang="en-US" sz="3000" dirty="0"/>
              <a:t>basically calculates the conditional probability of the occurrence of an event based on prior knowledge of conditions that might be related to the event.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757A14-FDA1-2B29-9F44-F7EFA9B41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78458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</a:t>
            </a:r>
            <a:r>
              <a:rPr lang="en-PH" sz="5000" b="1" dirty="0" err="1"/>
              <a:t>ntroducing</a:t>
            </a:r>
            <a:r>
              <a:rPr lang="en-PH" sz="5000" b="1" dirty="0"/>
              <a:t> Bayes Theorem</a:t>
            </a:r>
          </a:p>
        </p:txBody>
      </p:sp>
    </p:spTree>
    <p:extLst>
      <p:ext uri="{BB962C8B-B14F-4D97-AF65-F5344CB8AC3E}">
        <p14:creationId xmlns:p14="http://schemas.microsoft.com/office/powerpoint/2010/main" val="114877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5" y="61355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Naive Bayes</a:t>
            </a:r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D78B921-8CCF-C18E-6625-870566B8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7365" y="94111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4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9" name="Picture 8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CB7B03D0-A044-08E1-69D0-48AE97948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88" y="404923"/>
            <a:ext cx="11041824" cy="55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5" y="61355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Naive Bayes</a:t>
            </a:r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D78B921-8CCF-C18E-6625-870566B8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7365" y="94111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90296E5-6D66-454F-1BB5-59886CA9D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570" y="1719594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8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13" name="Picture 12" descr="A person with a face id&#10;&#10;Description automatically generated with medium confidence">
            <a:extLst>
              <a:ext uri="{FF2B5EF4-FFF2-40B4-BE49-F238E27FC236}">
                <a16:creationId xmlns:a16="http://schemas.microsoft.com/office/drawing/2014/main" id="{D7F8E394-EDF0-4334-064F-0A694FE3A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72" y="521108"/>
            <a:ext cx="11255456" cy="546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53DC8B68-6A05-16C4-DF41-CB3EC3EA9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2" y="776749"/>
            <a:ext cx="11683676" cy="51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07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5" y="61355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Naive Bayes</a:t>
            </a:r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D78B921-8CCF-C18E-6625-870566B8B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7365" y="94111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90296E5-6D66-454F-1BB5-59886CA9D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570" y="1719594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33D34D01-E531-EE3B-191E-5C9B0B44E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8370" y="2459897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1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Understanding Naive Bayes Classifier</a:t>
            </a:r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BF0A5312-EAC1-4874-C1F8-93818CEEB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59" y="1364610"/>
            <a:ext cx="10728080" cy="394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cartoon of a person pointing at something&#10;&#10;Description automatically generated">
            <a:extLst>
              <a:ext uri="{FF2B5EF4-FFF2-40B4-BE49-F238E27FC236}">
                <a16:creationId xmlns:a16="http://schemas.microsoft.com/office/drawing/2014/main" id="{5CCEFDC3-B015-C2D5-7C59-785E5C868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403575"/>
            <a:ext cx="9576619" cy="51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Example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EE56B6-FB38-5B09-4D0F-7393389DB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6" y="1248697"/>
            <a:ext cx="11163868" cy="46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Dataset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CA06273-F269-CBE8-5D15-6D35238FC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37" y="1047490"/>
            <a:ext cx="9107923" cy="48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Frequency Table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D760E5-596A-920D-1347-7D50DBB2C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98" y="1209367"/>
            <a:ext cx="9061601" cy="46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8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Frequency Table</a:t>
            </a:r>
          </a:p>
        </p:txBody>
      </p:sp>
      <p:pic>
        <p:nvPicPr>
          <p:cNvPr id="6" name="Picture 5" descr="A close-up of a chart&#10;&#10;Description automatically generated">
            <a:extLst>
              <a:ext uri="{FF2B5EF4-FFF2-40B4-BE49-F238E27FC236}">
                <a16:creationId xmlns:a16="http://schemas.microsoft.com/office/drawing/2014/main" id="{03E9A683-88E7-BABE-FEC4-939640EE9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4" y="1435508"/>
            <a:ext cx="10696831" cy="36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78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Likelihood Table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2194128-F035-E515-69E5-14B6FAB27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1" y="1136447"/>
            <a:ext cx="11010155" cy="491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52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Likelihood Table</a:t>
            </a:r>
          </a:p>
        </p:txBody>
      </p:sp>
      <p:pic>
        <p:nvPicPr>
          <p:cNvPr id="6" name="Picture 5" descr="A white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822173CF-D247-DE4A-2397-7FC3CE551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0" y="1235522"/>
            <a:ext cx="11219380" cy="438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0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Likelihood Table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18CA15-3BCB-6E03-FEF4-08D585CEC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6" y="1199535"/>
            <a:ext cx="11470547" cy="467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9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206C23-B7A2-872A-4FCD-3366579BB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27" y="1271726"/>
            <a:ext cx="11250345" cy="45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44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8" name="Picture 7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EF232E8-D65A-6880-F259-AB4DAFA12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21441"/>
            <a:ext cx="10722428" cy="44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71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5" name="Picture 4" descr="A diagram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6679163B-1D1E-6AAA-B634-0A8F227A5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6" y="1165778"/>
            <a:ext cx="11572568" cy="467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4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cartoon of a person pointing at a sign&#10;&#10;Description automatically generated">
            <a:extLst>
              <a:ext uri="{FF2B5EF4-FFF2-40B4-BE49-F238E27FC236}">
                <a16:creationId xmlns:a16="http://schemas.microsoft.com/office/drawing/2014/main" id="{C179BEB6-E79B-9698-8502-F42AFAAFB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3" y="235973"/>
            <a:ext cx="10426213" cy="558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623A09-A70B-0519-1CB7-EC78D78FA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1" y="1366684"/>
            <a:ext cx="10880918" cy="43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85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14" name="Picture 13" descr="A cartoon of a person&#10;&#10;Description automatically generated">
            <a:extLst>
              <a:ext uri="{FF2B5EF4-FFF2-40B4-BE49-F238E27FC236}">
                <a16:creationId xmlns:a16="http://schemas.microsoft.com/office/drawing/2014/main" id="{89C6A442-F937-C4BD-3C7E-AD790D5A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57" y="587300"/>
            <a:ext cx="6871486" cy="50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6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– No Buy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18E320-870E-2BD1-9C3F-C3B9BFDD4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4" y="1047490"/>
            <a:ext cx="10707329" cy="50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48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B4C57FCD-EE20-926B-2BD3-07529CAE4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" y="864814"/>
            <a:ext cx="12095851" cy="44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02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– No Buy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18E320-870E-2BD1-9C3F-C3B9BFDD4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4" y="1047490"/>
            <a:ext cx="10707329" cy="50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5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– Buy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05A90F-A579-EA80-9E2A-109EF2E96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70" y="1139682"/>
            <a:ext cx="10137058" cy="49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6FE283-A734-6AC1-A445-3D0634073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Naive Bayes Classifier</a:t>
            </a:r>
          </a:p>
        </p:txBody>
      </p:sp>
      <p:pic>
        <p:nvPicPr>
          <p:cNvPr id="9" name="Picture 8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F580BECC-75DA-1FA5-65B9-58134DEDB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83" y="946611"/>
            <a:ext cx="10135031" cy="49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05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76FE283-A734-6AC1-A445-3D0634073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Shopping Prediction - Result</a:t>
            </a:r>
          </a:p>
        </p:txBody>
      </p:sp>
      <p:pic>
        <p:nvPicPr>
          <p:cNvPr id="3" name="Picture 2" descr="A person standing next to a person with a list of text&#10;&#10;Description automatically generated with medium confidence">
            <a:extLst>
              <a:ext uri="{FF2B5EF4-FFF2-40B4-BE49-F238E27FC236}">
                <a16:creationId xmlns:a16="http://schemas.microsoft.com/office/drawing/2014/main" id="{C09F23D2-9F6B-25C5-7E40-6F74910D3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12" y="1233193"/>
            <a:ext cx="9824773" cy="47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7B3F4A-3A94-B956-4138-D4C28034B7E0}"/>
              </a:ext>
            </a:extLst>
          </p:cNvPr>
          <p:cNvSpPr txBox="1">
            <a:spLocks/>
          </p:cNvSpPr>
          <p:nvPr/>
        </p:nvSpPr>
        <p:spPr>
          <a:xfrm>
            <a:off x="459205" y="613559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 Advantages of using Naive Bayes</a:t>
            </a: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141E7437-70B0-AF9C-EDA7-2E99C33DE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7365" y="941118"/>
            <a:ext cx="597907" cy="597907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D8BECE7A-5C70-E60A-248E-862328F8F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3873" y="1675500"/>
            <a:ext cx="597907" cy="597907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C1B2E8FF-D436-17B0-BD00-0F3CC59D1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8092" y="2459897"/>
            <a:ext cx="597907" cy="597907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EF1BD55C-E459-C1AE-6826-6A5952844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2827" y="317763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30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diagram of a star with text&#10;&#10;Description automatically generated">
            <a:extLst>
              <a:ext uri="{FF2B5EF4-FFF2-40B4-BE49-F238E27FC236}">
                <a16:creationId xmlns:a16="http://schemas.microsoft.com/office/drawing/2014/main" id="{03A0EF35-6E34-DBA0-5C75-712E6F5DB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2" y="579709"/>
            <a:ext cx="9930581" cy="52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7" name="Picture 6" descr="A person in a suit pointing at something&#10;&#10;Description automatically generated">
            <a:extLst>
              <a:ext uri="{FF2B5EF4-FFF2-40B4-BE49-F238E27FC236}">
                <a16:creationId xmlns:a16="http://schemas.microsoft.com/office/drawing/2014/main" id="{8FCCA2FC-38C3-C4F5-AEE2-CE851708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56" y="540774"/>
            <a:ext cx="10677688" cy="53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035133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What is Naive Bayes?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Naive Bayes and 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do we need Naive Bayes?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Naive Bayes Classifier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Naive Bayes</a:t>
            </a:r>
            <a:endParaRPr lang="en-US" sz="2800" dirty="0">
              <a:solidFill>
                <a:srgbClr val="636C8B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17F32-8474-7090-AF83-857B72CC3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19647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</a:t>
            </a:r>
            <a:r>
              <a:rPr lang="en-PH" sz="5000" b="1" dirty="0" err="1"/>
              <a:t>ntroducing</a:t>
            </a:r>
            <a:r>
              <a:rPr lang="en-PH" sz="5000" b="1" dirty="0"/>
              <a:t> Bayes Theorem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7E411-082D-9BC3-EF27-3A1E3F7D014D}"/>
              </a:ext>
            </a:extLst>
          </p:cNvPr>
          <p:cNvSpPr txBox="1"/>
          <p:nvPr/>
        </p:nvSpPr>
        <p:spPr>
          <a:xfrm>
            <a:off x="459204" y="1539220"/>
            <a:ext cx="11273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F0"/>
                </a:solidFill>
              </a:rPr>
              <a:t>Naive Bayes Classifier </a:t>
            </a:r>
            <a:r>
              <a:rPr lang="en-US" sz="3000" dirty="0"/>
              <a:t>works on the principles of conditional probability as given by the </a:t>
            </a:r>
            <a:r>
              <a:rPr lang="en-US" sz="3000" b="1" dirty="0">
                <a:solidFill>
                  <a:srgbClr val="00B050"/>
                </a:solidFill>
              </a:rPr>
              <a:t>Bayes Theorem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F9FCE2C0-4E81-5D42-613A-3E5E83CDF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" y="575954"/>
            <a:ext cx="12095851" cy="44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close-up of a coin&#10;&#10;Description automatically generated">
            <a:extLst>
              <a:ext uri="{FF2B5EF4-FFF2-40B4-BE49-F238E27FC236}">
                <a16:creationId xmlns:a16="http://schemas.microsoft.com/office/drawing/2014/main" id="{0BDD374F-F919-7C35-39E1-A1F6339AB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8" y="251489"/>
            <a:ext cx="10367064" cy="571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093841C-7BFC-9F33-45AE-906861A4C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8" y="737419"/>
            <a:ext cx="11010083" cy="501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1886</TotalTime>
  <Words>373</Words>
  <Application>Microsoft Office PowerPoint</Application>
  <PresentationFormat>Widescreen</PresentationFormat>
  <Paragraphs>156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Calibri Light (Headings)</vt:lpstr>
      <vt:lpstr>Wingdings</vt:lpstr>
      <vt:lpstr>Office Theme</vt:lpstr>
      <vt:lpstr>Naive Bayes Classifier</vt:lpstr>
      <vt:lpstr>PowerPoint Presentation</vt:lpstr>
      <vt:lpstr>PowerPoint Presentation</vt:lpstr>
      <vt:lpstr>PowerPoint Presentation</vt:lpstr>
      <vt:lpstr>Outline</vt:lpstr>
      <vt:lpstr>Introducing Bayes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Introducing Bayes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Naive Bayes Classifier</vt:lpstr>
      <vt:lpstr>Shopping Prediction Example</vt:lpstr>
      <vt:lpstr>Shopping Prediction - Dataset</vt:lpstr>
      <vt:lpstr>Shopping Prediction - Frequency Table</vt:lpstr>
      <vt:lpstr>Shopping Prediction - Frequency Table</vt:lpstr>
      <vt:lpstr>Shopping Prediction - Likelihood Table</vt:lpstr>
      <vt:lpstr>Shopping Prediction - Likelihood Table</vt:lpstr>
      <vt:lpstr>Shopping Prediction - Likelihood Table</vt:lpstr>
      <vt:lpstr>Shopping Prediction - Naive Bayes Classifier</vt:lpstr>
      <vt:lpstr>Shopping Prediction - Naive Bayes Classifier</vt:lpstr>
      <vt:lpstr>Shopping Prediction - Naive Bayes Classifier</vt:lpstr>
      <vt:lpstr>Shopping Prediction - Naive Bayes Classifier</vt:lpstr>
      <vt:lpstr>PowerPoint Presentation</vt:lpstr>
      <vt:lpstr>Shopping Prediction – No Buy</vt:lpstr>
      <vt:lpstr>PowerPoint Presentation</vt:lpstr>
      <vt:lpstr>Shopping Prediction – No Buy</vt:lpstr>
      <vt:lpstr>Shopping Prediction – Buy</vt:lpstr>
      <vt:lpstr>Shopping Prediction - Naive Bayes Classifier</vt:lpstr>
      <vt:lpstr>Shopping Prediction - Result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342</cp:revision>
  <dcterms:created xsi:type="dcterms:W3CDTF">2022-05-11T03:47:05Z</dcterms:created>
  <dcterms:modified xsi:type="dcterms:W3CDTF">2024-01-03T14:55:31Z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